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5" r:id="rId6"/>
    <p:sldId id="279" r:id="rId7"/>
    <p:sldId id="266" r:id="rId8"/>
    <p:sldId id="267" r:id="rId9"/>
    <p:sldId id="268" r:id="rId10"/>
    <p:sldId id="273" r:id="rId11"/>
    <p:sldId id="274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352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138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81783-C533-6842-A1EF-536D938B415D}" type="datetimeFigureOut">
              <a:rPr lang="en-US" smtClean="0"/>
              <a:t>4/7/20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A1225-D687-C64B-8C76-1F55B13FB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9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47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79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19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3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70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62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7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87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6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8ED8-45AC-9B4F-9749-E244EFFB5AA1}" type="datetimeFigureOut">
              <a:rPr lang="en-US" smtClean="0"/>
              <a:t>4/7/20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0EA37-1ACE-AC45-80C3-95CB79ECA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63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aramond" charset="0"/>
              </a:defRPr>
            </a:lvl1pPr>
          </a:lstStyle>
          <a:p>
            <a:fld id="{0A878ED8-45AC-9B4F-9749-E244EFFB5AA1}" type="datetimeFigureOut">
              <a:rPr lang="en-US" smtClean="0"/>
              <a:pPr/>
              <a:t>4/7/20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aramond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aramond" charset="0"/>
              </a:defRPr>
            </a:lvl1pPr>
          </a:lstStyle>
          <a:p>
            <a:fld id="{6A50EA37-1ACE-AC45-80C3-95CB79ECA1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3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aramond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aramond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aramond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aramond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aramond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aramond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.pn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Confederation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C3BA4D9-E1E9-EC40-A121-77120BEEA0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8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64"/>
    </mc:Choice>
    <mc:Fallback xmlns="">
      <p:transition spd="slow" advTm="48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Confederation?</a:t>
            </a:r>
          </a:p>
        </p:txBody>
      </p:sp>
      <p:sp>
        <p:nvSpPr>
          <p:cNvPr id="6" name="Rectangle 5"/>
          <p:cNvSpPr/>
          <p:nvPr/>
        </p:nvSpPr>
        <p:spPr>
          <a:xfrm>
            <a:off x="2540000" y="565247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latin typeface="Garamond" charset="0"/>
              </a:rPr>
              <a:t>The Father’s of Confederation – prominent leaders within the colonies who arranged for the creation of the Dominion of Canada.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33125"/>
            <a:ext cx="8229600" cy="4319353"/>
          </a:xfr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FB5912D-68CC-B04A-AF91-28806E49B3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672"/>
    </mc:Choice>
    <mc:Fallback xmlns="">
      <p:transition spd="slow" advTm="152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To recognize what Confederation is not:</a:t>
            </a:r>
          </a:p>
          <a:p>
            <a:pPr lvl="1"/>
            <a:r>
              <a:rPr lang="en-US" dirty="0"/>
              <a:t>Not a moment of popular democracy </a:t>
            </a:r>
          </a:p>
          <a:p>
            <a:pPr lvl="1"/>
            <a:r>
              <a:rPr lang="en-US" dirty="0"/>
              <a:t>Not a product of mass Canadian nationalism</a:t>
            </a:r>
          </a:p>
          <a:p>
            <a:pPr lvl="1"/>
            <a:endParaRPr lang="en-US" dirty="0"/>
          </a:p>
          <a:p>
            <a:pPr marL="285750" lvl="1">
              <a:buFont typeface="Arial"/>
              <a:buChar char="•"/>
            </a:pPr>
            <a:r>
              <a:rPr lang="en-US" dirty="0"/>
              <a:t>To see Confederation as the product of a diverse number of political and economic problems</a:t>
            </a:r>
          </a:p>
          <a:p>
            <a:pPr marL="285750" lvl="1">
              <a:buFont typeface="Arial"/>
              <a:buChar char="•"/>
            </a:pPr>
            <a:endParaRPr lang="en-US" dirty="0"/>
          </a:p>
          <a:p>
            <a:pPr marL="285750" lvl="1">
              <a:buFont typeface="Arial"/>
              <a:buChar char="•"/>
            </a:pPr>
            <a:r>
              <a:rPr lang="en-US" dirty="0"/>
              <a:t>To see it as the product of a small group of political and economic elites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CA5AB49-9CB3-EE4D-A489-48C6BC1154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7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40"/>
    </mc:Choice>
    <mc:Fallback xmlns="">
      <p:transition spd="slow" advTm="57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Myth: Confederation was Democratic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310" y="1600200"/>
            <a:ext cx="6625380" cy="4525963"/>
          </a:xfr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EBA3825-19B1-E046-B563-FF129BB172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3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459"/>
    </mc:Choice>
    <mc:Fallback xmlns="">
      <p:transition spd="slow" advTm="98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Myth: Confederation as Highly Desired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1818481"/>
            <a:ext cx="6350000" cy="4089400"/>
          </a:xfr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430D254-AB0E-2848-956F-7C28B6D66B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9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066"/>
    </mc:Choice>
    <mc:Fallback xmlns="">
      <p:transition spd="slow" advTm="1850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Political and Economic Factors Influencing Confederation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Military Problems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Political Problems</a:t>
            </a:r>
          </a:p>
          <a:p>
            <a:endParaRPr lang="en-US" dirty="0"/>
          </a:p>
          <a:p>
            <a:r>
              <a:rPr lang="en-US" dirty="0"/>
              <a:t>Economic Problems</a:t>
            </a:r>
          </a:p>
          <a:p>
            <a:pPr marL="914400" lvl="1" indent="-514350"/>
            <a:r>
              <a:rPr lang="en-US" dirty="0"/>
              <a:t>Free Trade</a:t>
            </a:r>
          </a:p>
          <a:p>
            <a:pPr marL="914400" lvl="1" indent="-514350"/>
            <a:r>
              <a:rPr lang="en-US" dirty="0"/>
              <a:t>Industrialization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A8A4048-2829-BF48-8B2E-A1C15D7D17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8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899"/>
    </mc:Choice>
    <mc:Fallback xmlns="">
      <p:transition spd="slow" advTm="273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Charlottetown Conference, 1864</a:t>
            </a:r>
            <a:r>
              <a:rPr lang="en-CA" i="1" dirty="0"/>
              <a:t> 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3770086" cy="4525963"/>
          </a:xfrm>
        </p:spPr>
        <p:txBody>
          <a:bodyPr/>
          <a:lstStyle/>
          <a:p>
            <a:r>
              <a:rPr lang="en-US" dirty="0"/>
              <a:t>First attempts to negotiate Confederation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" r="45977"/>
          <a:stretch/>
        </p:blipFill>
        <p:spPr>
          <a:xfrm>
            <a:off x="4227285" y="1417638"/>
            <a:ext cx="4179735" cy="4370769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0C6A666-83FD-BC43-9CFD-BBF90478F7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4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41"/>
    </mc:Choice>
    <mc:Fallback xmlns="">
      <p:transition spd="slow" advTm="638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Quebec Conference, 1864</a:t>
            </a:r>
            <a:r>
              <a:rPr lang="en-CA" i="1" dirty="0"/>
              <a:t> 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3770086" cy="4525963"/>
          </a:xfrm>
        </p:spPr>
        <p:txBody>
          <a:bodyPr>
            <a:noAutofit/>
          </a:bodyPr>
          <a:lstStyle/>
          <a:p>
            <a:r>
              <a:rPr lang="en-US" sz="2400" dirty="0"/>
              <a:t>U</a:t>
            </a:r>
            <a:r>
              <a:rPr lang="en-CA" sz="2400" dirty="0" err="1"/>
              <a:t>nification</a:t>
            </a:r>
            <a:endParaRPr lang="en-CA" sz="2400" dirty="0"/>
          </a:p>
          <a:p>
            <a:r>
              <a:rPr lang="en-CA" sz="2400" dirty="0"/>
              <a:t>Colony of Canada gets split into Ontario/Quebec</a:t>
            </a:r>
          </a:p>
          <a:p>
            <a:r>
              <a:rPr lang="en-CA" sz="2400" dirty="0"/>
              <a:t>Federalism</a:t>
            </a:r>
          </a:p>
          <a:p>
            <a:r>
              <a:rPr lang="en-CA" sz="2400" dirty="0"/>
              <a:t>House of Commons</a:t>
            </a:r>
          </a:p>
          <a:p>
            <a:r>
              <a:rPr lang="en-CA" sz="2400" dirty="0"/>
              <a:t>Representation by Population</a:t>
            </a:r>
          </a:p>
          <a:p>
            <a:r>
              <a:rPr lang="en-CA" sz="2400" dirty="0"/>
              <a:t>An appointed Senate</a:t>
            </a:r>
          </a:p>
          <a:p>
            <a:endParaRPr lang="en-CA" sz="2400" dirty="0"/>
          </a:p>
          <a:p>
            <a:endParaRPr lang="en-US" sz="2400" dirty="0">
              <a:effectLst/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" r="45977"/>
          <a:stretch/>
        </p:blipFill>
        <p:spPr>
          <a:xfrm>
            <a:off x="4227285" y="1417638"/>
            <a:ext cx="4179735" cy="437076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F244B7C-EA8C-C643-9314-DF433B39D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2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69"/>
    </mc:Choice>
    <mc:Fallback xmlns="">
      <p:transition spd="slow" advTm="18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Maritimes Respond with 72 Resolutions</a:t>
            </a:r>
            <a:endParaRPr lang="en-US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3770086" cy="4786086"/>
          </a:xfrm>
        </p:spPr>
        <p:txBody>
          <a:bodyPr>
            <a:noAutofit/>
          </a:bodyPr>
          <a:lstStyle/>
          <a:p>
            <a:r>
              <a:rPr lang="en-CA" sz="2400" dirty="0"/>
              <a:t>Federal/Provincial governments do different things</a:t>
            </a:r>
          </a:p>
          <a:p>
            <a:r>
              <a:rPr lang="en-CA" sz="2400" dirty="0"/>
              <a:t>Feds: defense, transportation, common markets</a:t>
            </a:r>
          </a:p>
          <a:p>
            <a:r>
              <a:rPr lang="en-CA" sz="2400" dirty="0"/>
              <a:t>Provinces: education, religion, social welfare</a:t>
            </a:r>
          </a:p>
          <a:p>
            <a:r>
              <a:rPr lang="en-CA" sz="2400" dirty="0"/>
              <a:t>Feds will pay colony’s debts</a:t>
            </a:r>
          </a:p>
          <a:p>
            <a:r>
              <a:rPr lang="en-CA" sz="2400" dirty="0"/>
              <a:t>Feds will facilitate a inter-colonial railway </a:t>
            </a:r>
          </a:p>
          <a:p>
            <a:endParaRPr lang="en-CA" sz="2400" dirty="0"/>
          </a:p>
          <a:p>
            <a:endParaRPr lang="en-US" sz="2400" dirty="0">
              <a:effectLst/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" r="45977"/>
          <a:stretch/>
        </p:blipFill>
        <p:spPr>
          <a:xfrm>
            <a:off x="4572000" y="1807858"/>
            <a:ext cx="4179735" cy="437076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115A570-CBF6-364A-9C59-35A0688B5F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1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43"/>
    </mc:Choice>
    <mc:Fallback xmlns="">
      <p:transition spd="slow" advTm="24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Negotiations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Colony of Canada is divided</a:t>
            </a:r>
          </a:p>
          <a:p>
            <a:r>
              <a:rPr lang="en-US" dirty="0"/>
              <a:t>New Brunswick is divided </a:t>
            </a:r>
          </a:p>
          <a:p>
            <a:r>
              <a:rPr lang="en-US" dirty="0"/>
              <a:t>Nova Scotia is divided </a:t>
            </a:r>
          </a:p>
          <a:p>
            <a:r>
              <a:rPr lang="en-US" dirty="0"/>
              <a:t>PEI drops out</a:t>
            </a:r>
          </a:p>
          <a:p>
            <a:r>
              <a:rPr lang="en-US" dirty="0"/>
              <a:t>Newfoundland not at all into it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41F9151-BE41-0841-ADD3-401A764982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2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956"/>
    </mc:Choice>
    <mc:Fallback xmlns="">
      <p:transition spd="slow" advTm="619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Westminster Conference, 1866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8800" y="5382958"/>
            <a:ext cx="8229600" cy="1249853"/>
          </a:xfrm>
        </p:spPr>
        <p:txBody>
          <a:bodyPr>
            <a:normAutofit/>
          </a:bodyPr>
          <a:lstStyle/>
          <a:p>
            <a:r>
              <a:rPr lang="en-US" sz="2800" dirty="0"/>
              <a:t>New deals are developed </a:t>
            </a:r>
          </a:p>
          <a:p>
            <a:r>
              <a:rPr lang="en-US" sz="2800" dirty="0"/>
              <a:t>Britain puts pressure on colonies to sign an agreement </a:t>
            </a:r>
          </a:p>
          <a:p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latin typeface="Garamon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5" b="4945"/>
          <a:stretch/>
        </p:blipFill>
        <p:spPr>
          <a:xfrm>
            <a:off x="903785" y="1262332"/>
            <a:ext cx="7366758" cy="3871672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68C9F40-5E21-8F4A-B01F-8BF461DB10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6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065"/>
    </mc:Choice>
    <mc:Fallback xmlns="">
      <p:transition spd="slow" advTm="810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Works!</a:t>
            </a:r>
          </a:p>
        </p:txBody>
      </p:sp>
      <p:pic>
        <p:nvPicPr>
          <p:cNvPr id="4" name="Content Placeholder 3" descr="Proclamation_Canadian_Confederation.jpg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2" r="-234" b="64804"/>
          <a:stretch/>
        </p:blipFill>
        <p:spPr>
          <a:xfrm>
            <a:off x="1814284" y="1763486"/>
            <a:ext cx="5805716" cy="2699658"/>
          </a:xfrm>
          <a:ln w="57150" cmpd="sng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11039" y="5185620"/>
            <a:ext cx="8175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Garamond" charset="0"/>
              </a:rPr>
              <a:t>July 1, 1867: The British North American Act creates the Dominion of Canada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2F3F6A8-9E77-984C-998B-FCF4F23A3D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6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61"/>
    </mc:Choice>
    <mc:Fallback xmlns="">
      <p:transition spd="slow" advTm="48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238</Words>
  <Application>Microsoft Macintosh PowerPoint</Application>
  <PresentationFormat>On-screen Show (4:3)</PresentationFormat>
  <Paragraphs>50</Paragraphs>
  <Slides>12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Garamond</vt:lpstr>
      <vt:lpstr>Office Theme</vt:lpstr>
      <vt:lpstr>Confederation </vt:lpstr>
      <vt:lpstr>What is Confederation?</vt:lpstr>
      <vt:lpstr>Take-away Points</vt:lpstr>
      <vt:lpstr>Myth: Confederation was Democratic</vt:lpstr>
      <vt:lpstr>Myth: Confederation as Highly Desired</vt:lpstr>
      <vt:lpstr>Political and Economic Factors Influencing Confederation</vt:lpstr>
      <vt:lpstr>Charlottetown Conference, 1864 </vt:lpstr>
      <vt:lpstr>Quebec Conference, 1864 </vt:lpstr>
      <vt:lpstr>Maritimes Respond with 72 Resolutions</vt:lpstr>
      <vt:lpstr>Final Negotiations</vt:lpstr>
      <vt:lpstr>Westminster Conference, 1866</vt:lpstr>
      <vt:lpstr>It Works!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Road to Confederation </dc:title>
  <dc:creator>Eryk Martin</dc:creator>
  <cp:lastModifiedBy>Daya Matharu</cp:lastModifiedBy>
  <cp:revision>43</cp:revision>
  <dcterms:created xsi:type="dcterms:W3CDTF">2015-04-07T23:19:37Z</dcterms:created>
  <dcterms:modified xsi:type="dcterms:W3CDTF">2020-04-08T03:37:34Z</dcterms:modified>
</cp:coreProperties>
</file>